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30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5C6B66"/>
                </a:solidFill>
                <a:latin typeface="Calibri"/>
              </a:defRPr>
            </a:pPr>
            <a:r>
              <a:rPr lang="bg-BG" sz="1150" b="0" i="0" u="none" strike="noStrike">
                <a:solidFill>
                  <a:srgbClr val="5C6B66"/>
                </a:solidFill>
                <a:latin typeface="Calibri"/>
              </a:rPr>
              <a:t>Източници на финансиране (€)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евро</c:v>
                </c:pt>
              </c:strCache>
            </c:strRef>
          </c:tx>
          <c:spPr>
            <a:solidFill>
              <a:srgbClr val="E0A526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A47-417C-871E-D96EEF140E34}"/>
              </c:ext>
            </c:extLst>
          </c:dPt>
          <c:dPt>
            <c:idx val="1"/>
            <c:invertIfNegative val="0"/>
            <c:bubble3D val="0"/>
            <c:spPr>
              <a:solidFill>
                <a:srgbClr val="2C7A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A47-417C-871E-D96EEF140E34}"/>
              </c:ext>
            </c:extLst>
          </c:dPt>
          <c:dLbls>
            <c:numFmt formatCode="#\ 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2352E"/>
                    </a:solidFill>
                    <a:latin typeface="Calibri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БФП по НПВУ</c:v>
                </c:pt>
                <c:pt idx="1">
                  <c:v>Съфинансиране
Столична община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2300813</c:v>
                </c:pt>
                <c:pt idx="1">
                  <c:v>2066145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47-417C-871E-D96EEF140E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2352E"/>
                </a:solidFill>
                <a:latin typeface="Calibri"/>
              </a:defRPr>
            </a:pPr>
            <a:endParaRPr lang="bg-BG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900000"/>
          <c:min val="0"/>
        </c:scaling>
        <c:delete val="0"/>
        <c:axPos val="b"/>
        <c:majorGridlines>
          <c:spPr>
            <a:ln w="12700" cap="flat">
              <a:solidFill>
                <a:srgbClr val="E2E9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A0AEA9"/>
                </a:solidFill>
                <a:latin typeface="Calibri"/>
              </a:defRPr>
            </a:pPr>
            <a:endParaRPr lang="bg-BG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977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5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7452360" y="-1280160"/>
            <a:ext cx="6583680" cy="6583680"/>
          </a:xfrm>
          <a:prstGeom prst="roundRect">
            <a:avLst>
              <a:gd name="adj" fmla="val 6944"/>
            </a:avLst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4480560"/>
            <a:ext cx="2286000" cy="228600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143000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6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НАЦИОНАЛЕН ПЛАН ЗА ВЪЗСТАНОВЯВАНЕ И УСТОЙЧИВОСТ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7589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Основен ремонт и внедряване</a:t>
            </a:r>
            <a:endParaRPr lang="en-US" sz="34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 енергоефективни мерки в</a:t>
            </a:r>
            <a:endParaRPr lang="en-US" sz="34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163 ОУ „Черноризец Храбър“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041648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8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ж.к. „Дружба 2 ч.“, район „Искър“, Столична община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4709160"/>
            <a:ext cx="3063240" cy="868680"/>
          </a:xfrm>
          <a:prstGeom prst="roundRect">
            <a:avLst>
              <a:gd name="adj" fmla="val 8421"/>
            </a:avLst>
          </a:prstGeom>
          <a:solidFill>
            <a:srgbClr val="1D4A3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48006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за финансиране
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BG-RRP-1.007-0109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977640" y="4709160"/>
            <a:ext cx="3063240" cy="868680"/>
          </a:xfrm>
          <a:prstGeom prst="roundRect">
            <a:avLst>
              <a:gd name="adj" fmla="val 8421"/>
            </a:avLst>
          </a:prstGeom>
          <a:solidFill>
            <a:srgbClr val="1D4A3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114800" y="48006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Обща стойност на проекта
</a:t>
            </a: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4 366 958,68 €</a:t>
            </a:r>
            <a:endParaRPr lang="en-US" sz="105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СГРАДАТА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Профил на обекта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572768"/>
            <a:ext cx="2560320" cy="1207008"/>
          </a:xfrm>
          <a:prstGeom prst="roundRect">
            <a:avLst>
              <a:gd name="adj" fmla="val 6818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41248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4 541,36 м²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841248" y="223113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Застроена площ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410712" y="1572768"/>
            <a:ext cx="2560320" cy="1207008"/>
          </a:xfrm>
          <a:prstGeom prst="roundRect">
            <a:avLst>
              <a:gd name="adj" fmla="val 6818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11880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13 352 м²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23113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Обща РЗП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81344" y="1572768"/>
            <a:ext cx="2560320" cy="1207008"/>
          </a:xfrm>
          <a:prstGeom prst="roundRect">
            <a:avLst>
              <a:gd name="adj" fmla="val 6818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82512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43 205 м³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6382512" y="223113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Застроен обем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951976" y="1572768"/>
            <a:ext cx="2560320" cy="1207008"/>
          </a:xfrm>
          <a:prstGeom prst="roundRect">
            <a:avLst>
              <a:gd name="adj" fmla="val 6818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53144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26 576 м²</a:t>
            </a:r>
            <a:endParaRPr lang="en-US" sz="21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223113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Площ на имота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2999232"/>
            <a:ext cx="5349240" cy="2962656"/>
          </a:xfrm>
          <a:prstGeom prst="roundRect">
            <a:avLst>
              <a:gd name="adj" fmla="val 2778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14400" y="320040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Идентификация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3611880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2194560" y="36118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ул. „Обиколна“ № 36, ж.к. „Дружба 2“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3995928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Имот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2194560" y="3995928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УПИ I, кв. 216 · ПИ 68134.1505.1835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4379976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Собственост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2194560" y="4379976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Публична общинска — Акт № 1778/15.01.2016 г.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4764024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Построена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2194560" y="4764024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1991 г. · сглобяема скелетно-гредова конструкция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914400" y="5148072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Категория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2194560" y="5148072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категория по чл. 137, ал. 1, т. 3 ЗУТ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914400" y="5532120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Разрешение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2194560" y="553212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РС № 4/31.01.2023 г., гл. архитект на р-н „Искър“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172200" y="2999232"/>
            <a:ext cx="5349240" cy="2962656"/>
          </a:xfrm>
          <a:prstGeom prst="roundRect">
            <a:avLst>
              <a:gd name="adj" fmla="val 2778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446520" y="320040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Шест самостоятелни корпуса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46520" y="3584448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446520" y="358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949440" y="361188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надз. + 1 подз. · 8,00 м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9098280" y="361188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кабинети, бюфет, бомбоубежище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446520" y="3968496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46520" y="3968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6949440" y="399592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надз. + 1 подз. · 11,60 м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9098280" y="3995928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главен вход, библиотека, зала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446520" y="4352544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446520" y="43525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6949440" y="4379976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надз. + 1 полуподз. · 4,95 м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9098280" y="437997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 за хранене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446520" y="4736592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446520" y="47365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</a:t>
            </a:r>
            <a:endParaRPr lang="en-US" sz="1300" dirty="0"/>
          </a:p>
        </p:txBody>
      </p:sp>
      <p:sp>
        <p:nvSpPr>
          <p:cNvPr id="46" name="Text 44"/>
          <p:cNvSpPr txBox="1"/>
          <p:nvPr/>
        </p:nvSpPr>
        <p:spPr>
          <a:xfrm>
            <a:off x="6949440" y="476402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надземни · 8,00 м</a:t>
            </a:r>
            <a:endParaRPr lang="en-US" sz="1100" dirty="0"/>
          </a:p>
        </p:txBody>
      </p:sp>
      <p:sp>
        <p:nvSpPr>
          <p:cNvPr id="47" name="Text 45"/>
          <p:cNvSpPr txBox="1"/>
          <p:nvPr/>
        </p:nvSpPr>
        <p:spPr>
          <a:xfrm>
            <a:off x="9098280" y="4764024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ГРТ на сградата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6446520" y="5120640"/>
            <a:ext cx="384048" cy="384048"/>
          </a:xfrm>
          <a:prstGeom prst="ellipse">
            <a:avLst/>
          </a:prstGeom>
          <a:solidFill>
            <a:srgbClr val="E0A5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44652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</a:t>
            </a:r>
            <a:endParaRPr lang="en-US" sz="1300" dirty="0"/>
          </a:p>
        </p:txBody>
      </p:sp>
      <p:sp>
        <p:nvSpPr>
          <p:cNvPr id="50" name="Text 48"/>
          <p:cNvSpPr txBox="1"/>
          <p:nvPr/>
        </p:nvSpPr>
        <p:spPr>
          <a:xfrm>
            <a:off x="6949440" y="5148072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надз. + 1 подз. · 11,60 м</a:t>
            </a:r>
            <a:endParaRPr lang="en-US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9098280" y="5148072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покрив с фотоволтаична инсталация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446520" y="5504688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6446520" y="5504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endParaRPr lang="en-US" sz="1300" dirty="0"/>
          </a:p>
        </p:txBody>
      </p:sp>
      <p:sp>
        <p:nvSpPr>
          <p:cNvPr id="54" name="Text 52"/>
          <p:cNvSpPr txBox="1"/>
          <p:nvPr/>
        </p:nvSpPr>
        <p:spPr>
          <a:xfrm>
            <a:off x="6949440" y="553212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надз. + 1 подз. · до 15,00 м</a:t>
            </a:r>
            <a:endParaRPr lang="en-US" sz="1100" dirty="0"/>
          </a:p>
        </p:txBody>
      </p:sp>
      <p:sp>
        <p:nvSpPr>
          <p:cNvPr id="55" name="Text 53"/>
          <p:cNvSpPr txBox="1"/>
          <p:nvPr/>
        </p:nvSpPr>
        <p:spPr>
          <a:xfrm>
            <a:off x="9098280" y="55321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физкултурен салон и басейн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57" name="Text 55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ФИНАНСИРАЩ ДОГОВОР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Рамка на проекта по НПВУ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349240" cy="2148840"/>
          </a:xfrm>
          <a:prstGeom prst="roundRect">
            <a:avLst>
              <a:gd name="adj" fmla="val 3830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80136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 за финансиране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284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Процедура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2148840" y="2212848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BG-RRP-1.007 „Модернизация на образователна среда“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57860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Страни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2148840" y="2578608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ИА „Програма за образование“ — Столична община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294436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Сключен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2148840" y="2944368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16.01.2024 г.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31012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148840" y="3310128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месеца, не по-късно от 31.05.2026 г.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72200" y="1600200"/>
            <a:ext cx="5349240" cy="2148840"/>
          </a:xfrm>
          <a:prstGeom prst="roundRect">
            <a:avLst>
              <a:gd name="adj" fmla="val 3830"/>
            </a:avLst>
          </a:prstGeom>
          <a:solidFill>
            <a:srgbClr val="12352E"/>
          </a:solidFill>
          <a:ln w="12700">
            <a:solidFill>
              <a:srgbClr val="12352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46520" y="180136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Основни дейности по инвестицията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224028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D8E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Основен ремонт и внедряване на мерки за повишаване на енергийната ефективност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D8E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Доставка и монтаж на оборудване и обзавеждане на училището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39776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Индикатори по договора за финансиране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40080" y="4434840"/>
            <a:ext cx="3493008" cy="1554480"/>
          </a:xfrm>
          <a:prstGeom prst="roundRect">
            <a:avLst>
              <a:gd name="adj" fmla="val 529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680" y="4626864"/>
            <a:ext cx="384048" cy="384048"/>
          </a:xfrm>
          <a:prstGeom prst="ellipse">
            <a:avLst/>
          </a:prstGeom>
          <a:solidFill>
            <a:srgbClr val="E0A5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4626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459028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бр.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68680" y="5120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Приключено обновяване на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образователна институция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43400" y="4434840"/>
            <a:ext cx="3493008" cy="1554480"/>
          </a:xfrm>
          <a:prstGeom prst="roundRect">
            <a:avLst>
              <a:gd name="adj" fmla="val 529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626864"/>
            <a:ext cx="384048" cy="384048"/>
          </a:xfrm>
          <a:prstGeom prst="ellipse">
            <a:avLst/>
          </a:prstGeom>
          <a:solidFill>
            <a:srgbClr val="E0A5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626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5074920" y="459028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383,64 MWh/y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5120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Икономии в годишното потребление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първична енергия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046720" y="4434840"/>
            <a:ext cx="3493008" cy="1554480"/>
          </a:xfrm>
          <a:prstGeom prst="roundRect">
            <a:avLst>
              <a:gd name="adj" fmla="val 529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75320" y="4626864"/>
            <a:ext cx="384048" cy="384048"/>
          </a:xfrm>
          <a:prstGeom prst="ellipse">
            <a:avLst/>
          </a:prstGeom>
          <a:solidFill>
            <a:srgbClr val="E0A5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275320" y="4626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8778240" y="459028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900 лица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8275320" y="51206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Капацитет на класните стаи в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модернизираното заведение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СТОЙНОСТИ В ЕВРО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Финансиране на инвестицията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4937760" cy="1417320"/>
          </a:xfrm>
          <a:prstGeom prst="roundRect">
            <a:avLst>
              <a:gd name="adj" fmla="val 5806"/>
            </a:avLst>
          </a:prstGeom>
          <a:solidFill>
            <a:srgbClr val="12352E"/>
          </a:solidFill>
          <a:ln w="12700">
            <a:solidFill>
              <a:srgbClr val="12352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76479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Обща стойност на проекта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048256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4 366 958,68 €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6517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равностойност 8 540 933,54 лв. по курс 1 € = 1,95583 лв.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3154680"/>
            <a:ext cx="4937760" cy="1417320"/>
          </a:xfrm>
          <a:prstGeom prst="roundRect">
            <a:avLst>
              <a:gd name="adj" fmla="val 580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33101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Безвъзмездна финансова помощ по НПВУ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79616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2 300 813,47 €</a:t>
            </a:r>
            <a:r>
              <a:rPr lang="en-US" sz="13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52,7 %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40080" y="4709160"/>
            <a:ext cx="4937760" cy="1234440"/>
          </a:xfrm>
          <a:prstGeom prst="roundRect">
            <a:avLst>
              <a:gd name="adj" fmla="val 6667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14400" y="48646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Съфинансиране от Столична община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5157216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2 066 145,21 €</a:t>
            </a:r>
            <a:r>
              <a:rPr lang="en-US" sz="13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47,3 %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559612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вкл. допълнителните средства по Решение № 409 на СОС</a:t>
            </a:r>
            <a:endParaRPr lang="en-US" sz="950" dirty="0"/>
          </a:p>
        </p:txBody>
      </p:sp>
      <p:pic>
        <p:nvPicPr>
          <p:cNvPr id="16" name="Image 0" descr="/mnt/user-data/uploads/01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6440" y="1600200"/>
            <a:ext cx="5715000" cy="40233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17" name="Text 14"/>
          <p:cNvSpPr txBox="1"/>
          <p:nvPr/>
        </p:nvSpPr>
        <p:spPr>
          <a:xfrm>
            <a:off x="5806440" y="5705856"/>
            <a:ext cx="5715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Информационна табела на обекта — задължителна мярка за информация и </a:t>
            </a:r>
            <a:r>
              <a:rPr lang="bg-BG" sz="1050" dirty="0" smtClean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публичност</a:t>
            </a:r>
            <a:r>
              <a:rPr lang="en-US" sz="1050" dirty="0" smtClean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НПВУ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ЕВРО, С ДДС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Договорени стойности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852160" cy="3063240"/>
          </a:xfrm>
          <a:prstGeom prst="roundRect">
            <a:avLst>
              <a:gd name="adj" fmla="val 2687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Разбивка по договори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284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СМР — първоначален договор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297680" y="2212848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3 940 802,64 €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596896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СМР — Анекс № 1 (доп. средства)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259689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374 566,92 €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2980944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Договорна цена след Анекс № 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298094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4 315 369,55 €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364992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Строителен надзор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297680" y="336499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32 075,81 €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3749040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 за непредвидени разходи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297680" y="374904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394 080,26 €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413308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Обща цена на договора за СМР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297680" y="4133088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4 709 449,81 €</a:t>
            </a:r>
            <a:endParaRPr lang="en-US" sz="1200" dirty="0"/>
          </a:p>
        </p:txBody>
      </p:sp>
      <p:graphicFrame>
        <p:nvGraphicFramePr>
          <p:cNvPr id="18" name="Chart 0"/>
          <p:cNvGraphicFramePr/>
          <p:nvPr/>
        </p:nvGraphicFramePr>
        <p:xfrm>
          <a:off x="6675120" y="1600200"/>
          <a:ext cx="484632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Shape 16"/>
          <p:cNvSpPr/>
          <p:nvPr/>
        </p:nvSpPr>
        <p:spPr>
          <a:xfrm>
            <a:off x="640080" y="4846320"/>
            <a:ext cx="10881360" cy="1097280"/>
          </a:xfrm>
          <a:prstGeom prst="roundRect">
            <a:avLst>
              <a:gd name="adj" fmla="val 7500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914400" y="49834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на договорната цена за СМР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5330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25.07.2023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914400" y="55595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3 940 802,64 €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3054096" y="5330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Анекс № 1 (25.06.2026)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3054096" y="55595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+ 374 566,92 €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5193792" y="5330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Договорна цена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5193792" y="55595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4 315 369,55 €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7333488" y="5330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непредвидени разходи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7333488" y="55595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+ 394 080,26 €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9473184" y="5330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Обща цена</a:t>
            </a:r>
            <a:endParaRPr lang="en-US" sz="1000" dirty="0"/>
          </a:p>
        </p:txBody>
      </p:sp>
      <p:sp>
        <p:nvSpPr>
          <p:cNvPr id="30" name="Text 27"/>
          <p:cNvSpPr txBox="1"/>
          <p:nvPr/>
        </p:nvSpPr>
        <p:spPr>
          <a:xfrm>
            <a:off x="9473184" y="55595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4 709 449,81 €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32" name="Text 29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ВЪЗЛАГАНЕ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Договори и участници в строителството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493008" cy="3063240"/>
          </a:xfrm>
          <a:prstGeom prst="roundRect">
            <a:avLst>
              <a:gd name="adj" fmla="val 2687"/>
            </a:avLst>
          </a:prstGeom>
          <a:solidFill>
            <a:srgbClr val="12352E"/>
          </a:solidFill>
          <a:ln w="12700">
            <a:solidFill>
              <a:srgbClr val="12352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96112" y="181051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СТРОИТЕЛ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212140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„БРЕЙВ 163“ ДЗЗД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 БИЛД ЕООД · КСВ ИНЖЕНЕРИНГ ООД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32186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№ РИС23-ДГ55-4 / 25.07.2023 г.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96112" y="365760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4 709 449,81 € с ДДС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405993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 Анекс № 1, вкл. непредвидени разходи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43400" y="1600200"/>
            <a:ext cx="3493008" cy="3063240"/>
          </a:xfrm>
          <a:prstGeom prst="roundRect">
            <a:avLst>
              <a:gd name="adj" fmla="val 2687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99432" y="181051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СТРОИТЕЛЕН НАДЗОР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599432" y="212140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„СТИКО-2000“ ООД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59943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за съответствие, надзор, технически паспорт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99432" y="32186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№ РИС24-ДГ56-37 / 30.09.2024 г.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590640" y="365760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 smtClean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32 075,81 € с ДДС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599432" y="405993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smtClean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</a:t>
            </a: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729,84 € без ДДС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046720" y="1600200"/>
            <a:ext cx="3493008" cy="3063240"/>
          </a:xfrm>
          <a:prstGeom prst="roundRect">
            <a:avLst>
              <a:gd name="adj" fmla="val 2687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302752" y="181051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ПРОЕКТАНТ И АВТОРСКИ НАДЗОР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8302752" y="212140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„ПМ Архитекти“ ЕООД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830275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проектни части + технически контрол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8302752" y="32186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за авторски надзор / 05.09.2024 г.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8302752" y="365760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Работен проект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302752" y="405993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одобрен 31.03.2023 г.; преработка по чл. 154 — 19.03.2026 г.</a:t>
            </a:r>
            <a:endParaRPr lang="en-US" sz="1000" dirty="0"/>
          </a:p>
        </p:txBody>
      </p:sp>
      <p:pic>
        <p:nvPicPr>
          <p:cNvPr id="25" name="Image 0" descr="/mnt/user-data/uploads/0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4892040"/>
            <a:ext cx="5349240" cy="10515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pic>
        <p:nvPicPr>
          <p:cNvPr id="26" name="Image 1" descr="/mnt/user-data/uploads/05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72200" y="4892040"/>
            <a:ext cx="5349240" cy="10515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27" name="Text 23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28" name="Text 24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ИЗМЕНЕНИЕ ПО ЧЛ. 116, АЛ. 1, Т. 3 ЗОП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Допълнителни средства — Решение № 409 на СОС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4937760" cy="1417320"/>
          </a:xfrm>
          <a:prstGeom prst="roundRect">
            <a:avLst>
              <a:gd name="adj" fmla="val 5806"/>
            </a:avLst>
          </a:prstGeom>
          <a:solidFill>
            <a:srgbClr val="12352E"/>
          </a:solidFill>
          <a:ln w="12700">
            <a:solidFill>
              <a:srgbClr val="12352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87452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Осигурени допълнителни средства — собствено финансиране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7627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374 566,92 € с ДДС</a:t>
            </a:r>
            <a:endParaRPr lang="en-US" sz="27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724912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312 139,10 € без ДДС  ·  равностойност 732 589,22 лв. с ДДС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40080" y="3291840"/>
            <a:ext cx="4937760" cy="2651760"/>
          </a:xfrm>
          <a:prstGeom prst="roundRect">
            <a:avLst>
              <a:gd name="adj" fmla="val 3103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347472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Основание и ход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858768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28.05.2026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85876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№ 409 на СОС, Протокол № 62, т. 29 — съгласие за допълнителни средства в капиталовата програма на СО за 2026 г.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57200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25.06.2026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457200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Анекс № 1 към Договор № РИС23-ДГ55-4, сключен от кмета на район „Искър“ при условията на чл. 116, ал. 2 ЗОП.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5285232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Гаранция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5241272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Приведена в съответствие — 39 245,42 € (1 % от новата обща цена без ДДС), допълнена с 3 120,71 €.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806440" y="1691640"/>
            <a:ext cx="5715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Какво включват допълнителните СМР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806440" y="2121408"/>
            <a:ext cx="5715000" cy="576072"/>
          </a:xfrm>
          <a:prstGeom prst="roundRect">
            <a:avLst>
              <a:gd name="adj" fmla="val 1428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0" y="21671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 „Паркоустройство“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2414016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110 162,32 €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176272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Бордюри, фрезоване и почистване на основа (6 422 м²), трошен камък, изкопи и извозване, стълб 16 м, ревизия на площадкова канализация.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806440" y="2779776"/>
            <a:ext cx="5715000" cy="576072"/>
          </a:xfrm>
          <a:prstGeom prst="roundRect">
            <a:avLst>
              <a:gd name="adj" fmla="val 14286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0" y="2825496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Охранителни решетки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035040" y="3072384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88 901,26 €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8275320" y="2834640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Доставка и монтаж на метални охранителни решетки — 892,40 м².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806440" y="3438144"/>
            <a:ext cx="5715000" cy="576072"/>
          </a:xfrm>
          <a:prstGeom prst="roundRect">
            <a:avLst>
              <a:gd name="adj" fmla="val 1428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035040" y="3483864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 „Пасарелка“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035040" y="3730752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36 917,71 €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8275320" y="3493008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Трошенокаменен насип, преградни стени от гипсокартон, подпорно скеле, прорязване на стоманобетонна плоча, пръскана мазилка.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806440" y="4096512"/>
            <a:ext cx="5715000" cy="576072"/>
          </a:xfrm>
          <a:prstGeom prst="roundRect">
            <a:avLst>
              <a:gd name="adj" fmla="val 14286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035040" y="4142232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 „Амфитеатър“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6035040" y="438912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36 303,15 €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8275320" y="4151376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Бетонова настилка по стъпала, армировка, кофраж на плоча, греди и стълби, мозаечна мазилка, декинг за места за сядане.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806440" y="4754880"/>
            <a:ext cx="5715000" cy="576072"/>
          </a:xfrm>
          <a:prstGeom prst="roundRect">
            <a:avLst>
              <a:gd name="adj" fmla="val 1428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35040" y="4800600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Библиотека, корпус Б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035040" y="504748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22 841,22 €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4809744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Окачен таван Armstrong, противопожарна врата EI 60, гранитогресен цокъл, двупластови преградни стени, предстенна обшивка.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806440" y="5413248"/>
            <a:ext cx="5715000" cy="576072"/>
          </a:xfrm>
          <a:prstGeom prst="roundRect">
            <a:avLst>
              <a:gd name="adj" fmla="val 14286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035040" y="545896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 „Електрическа“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035040" y="5705856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17 013,44 €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8275320" y="5468112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Ново табло РТ-Библиотека, контактни панели, LED осветление и камбани за физкултурния салон, пожароизвестяване, мълниезащита.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5806440" y="6071616"/>
            <a:ext cx="5715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Общо по допълнителната количествено-стойностна сметка: 312 139,10 € без ДДС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СМР · ЧАСТ 1 ОТ 3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Изпълнени дейности — сграда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10881360" cy="786384"/>
          </a:xfrm>
          <a:prstGeom prst="roundRect">
            <a:avLst>
              <a:gd name="adj" fmla="val 10465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847088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847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176479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Покрив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246120" y="1737360"/>
            <a:ext cx="8092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Ремонт на покривите на всичките шест корпуса: нова топлоизолация от каменна вата 16 см (λ ≤ 0,041 W/mK), хидроизолационна мембрана 1,5 мм, подмяна на всички ламаринени обшивки по бордове. Ново горно осветление с термопанел при корпуси Б и В.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40080" y="2542032"/>
            <a:ext cx="10881360" cy="786384"/>
          </a:xfrm>
          <a:prstGeom prst="roundRect">
            <a:avLst>
              <a:gd name="adj" fmla="val 10465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8680" y="2743200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266090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Фасада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246120" y="2633472"/>
            <a:ext cx="8092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Топлоизолационна система EPS 10 см (λ ≤ 0,030 W/mK) по външни стени; XPS 10 см по цокъл и еркерни повърхности; репариране на обрушени участъци и видими армировки на панелите; готови елементи за фасадните фуги; минерална мазилка A2 в разделителни ивици.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3438144"/>
            <a:ext cx="10881360" cy="786384"/>
          </a:xfrm>
          <a:prstGeom prst="roundRect">
            <a:avLst>
              <a:gd name="adj" fmla="val 10465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8680" y="3639312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68680" y="3639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55701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Дограма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246120" y="3529584"/>
            <a:ext cx="8092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Цялостна подмяна с петкамерна PVC дограма с двоен стъклопакет и нискоемисионно стъкло (U ≤ 1,10 W/m²K). Алуминиеви входни врати (U ≤ 1,30) и метални плътни врати с топлоизолация (U ≤ 2,00). Нови оберлихти над блокове Б и В.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0080" y="4334256"/>
            <a:ext cx="10881360" cy="786384"/>
          </a:xfrm>
          <a:prstGeom prst="roundRect">
            <a:avLst>
              <a:gd name="adj" fmla="val 10465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" y="4535424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68680" y="45354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445312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Конструкция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246120" y="4425696"/>
            <a:ext cx="8092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монолитна пасарелка към блок Б със стълби; нова армирана бетонова настилка 12–20 см в библиотеката и коридора; нова стоманена конструкция на горното осветление; възстановено бетоново покритие на панели, греди и колони; нови монтажни връзки и анкериране на фасадни панели.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40080" y="5230368"/>
            <a:ext cx="10881360" cy="786384"/>
          </a:xfrm>
          <a:prstGeom prst="roundRect">
            <a:avLst>
              <a:gd name="adj" fmla="val 10465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8680" y="5431536"/>
            <a:ext cx="384048" cy="384048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68680" y="5431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371600" y="534924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Библиотека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3246120" y="5321808"/>
            <a:ext cx="8092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Премахнати тухлени стени и обособени еднопространствена библиотека и два нови учебни кабинета с пожарозащитни щендерни стени REI/EI 60 и врата EI 60, отваряща се по пътя на евакуация.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СМР · ЧАСТ 2 ОТ 3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Изпълнени дейности — инсталации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536192"/>
            <a:ext cx="10881360" cy="1261872"/>
          </a:xfrm>
          <a:prstGeom prst="roundRect">
            <a:avLst>
              <a:gd name="adj" fmla="val 6522"/>
            </a:avLst>
          </a:prstGeom>
          <a:solidFill>
            <a:srgbClr val="12352E"/>
          </a:solidFill>
          <a:ln w="12700">
            <a:solidFill>
              <a:srgbClr val="12352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96112" y="16459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ФОТОВОЛТАИЧНА ИНСТАЛАЦИЯ · КОРПУС „Д“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19385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51,4 kWp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331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инсталирана мощност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19385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 бр.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2560320" y="2331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панела по 585 Wp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4224528" y="19385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kW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4224528" y="2331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инвертор SUN, 8 стринга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126480" y="1700784"/>
            <a:ext cx="5166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Монтирана върху новата хидроизолация на корпус „Д“ след обследване със специализирана техника и строително-конструктивна експертиза от „Балмер инженеринг“ ООД. Изпълнена е външна метална стълба за обслужване и ревизия. 72-часова проба при експлоатационни условия: 21–24.04.2026 г.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0080" y="2971800"/>
            <a:ext cx="3493008" cy="1417320"/>
          </a:xfrm>
          <a:prstGeom prst="roundRect">
            <a:avLst>
              <a:gd name="adj" fmla="val 580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77824" y="309067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ОВК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77824" y="3401568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Демонтаж на всички тръби и радиатори. Нова разпределителна мрежа по попътна схема „Тихелман“ от стоманени тръби с пресова сглобка, топлоизолирана с микропореста гума. Нови алуминиеви радиатори с термостатен и секретен вентил. Хидравлични проби по всичките шест корпуса; 72-часова проба 29.09–02.10.2025 г.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343400" y="2971800"/>
            <a:ext cx="3493008" cy="1417320"/>
          </a:xfrm>
          <a:prstGeom prst="roundRect">
            <a:avLst>
              <a:gd name="adj" fmla="val 580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81144" y="309067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Осветление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81144" y="3401568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Пълна подмяна с LED тела: линейни 36 W (2×18 W) и точкови 10 W със светлинен добив ≥ 130 lm/W. Нова инсталация с тела 28 W в библиотеката и двата нови кабинета. Изпълнени са работно, дежурно и евакуационно осветление с автономни батерии 1,5 Ah.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8046720" y="2971800"/>
            <a:ext cx="3493008" cy="1417320"/>
          </a:xfrm>
          <a:prstGeom prst="roundRect">
            <a:avLst>
              <a:gd name="adj" fmla="val 5806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84464" y="309067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Силнотокови инсталации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284464" y="3401568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силова инсталация по схема TN-S с кабел СВТ 3×2,5 мм². Дефектнотокова защита 30 mA на всички контактни кръгове; работна и дежурна шина в таблото. Слаботокови розетки RJ45 в библиотеката и учебните кабинети.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40080" y="4544568"/>
            <a:ext cx="3493008" cy="1417320"/>
          </a:xfrm>
          <a:prstGeom prst="roundRect">
            <a:avLst>
              <a:gd name="adj" fmla="val 5806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77824" y="4663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Пожароизвестяване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877824" y="4974336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Адресируеми димно-оптични детектори, ръчни бутони с нечупливо стъкло и пиезосирени с флаш, подвързани към съществуващия луп. 72-часова проба при експлоатационни условия 11–14.05.2026 г.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343400" y="4544568"/>
            <a:ext cx="3493008" cy="1417320"/>
          </a:xfrm>
          <a:prstGeom prst="roundRect">
            <a:avLst>
              <a:gd name="adj" fmla="val 5806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81144" y="4663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Мълниезащита и заземление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4581144" y="4974336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бр. активни мълниеприемници на покрива, хоризонтална заземителна мрежа и вертикални мълниеотводи. Всички метални нетоководещи части са заземени; катодни отводители тип 1+2 в ГРТ. Целево съпротивление под 10 Ω.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8046720" y="4544568"/>
            <a:ext cx="3493008" cy="1417320"/>
          </a:xfrm>
          <a:prstGeom prst="roundRect">
            <a:avLst>
              <a:gd name="adj" fmla="val 5806"/>
            </a:avLst>
          </a:prstGeom>
          <a:solidFill>
            <a:srgbClr val="F7FAF8"/>
          </a:solidFill>
          <a:ln w="12700">
            <a:solidFill>
              <a:srgbClr val="F7FAF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284464" y="4663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ВиК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8284464" y="4974336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Ревизия, почистване и промиване на площадковата канализация; рекордиране на ревизионните шахти и подмяна на капаци и КРШ. Подменени улични оттоци и нови отводнителни решетки при игрищата и амфитеатъра.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СМР · ЧАСТ 3 ОТ 3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Изпълнени дейности — прилежащ терен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2560320" cy="1371600"/>
          </a:xfrm>
          <a:prstGeom prst="roundRect">
            <a:avLst>
              <a:gd name="adj" fmla="val 6000"/>
            </a:avLst>
          </a:prstGeom>
          <a:solidFill>
            <a:srgbClr val="12352E"/>
          </a:solidFill>
          <a:ln w="12700">
            <a:solidFill>
              <a:srgbClr val="12352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41248" y="176479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34,65 %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41248" y="22402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озеленяване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FB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(9 209 м² при норма 30 %)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410712" y="1600200"/>
            <a:ext cx="2560320" cy="1371600"/>
          </a:xfrm>
          <a:prstGeom prst="roundRect">
            <a:avLst>
              <a:gd name="adj" fmla="val 6000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11880" y="176479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16,86 %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2402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ВДР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(4 482 м² при норма 10 %)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81344" y="1600200"/>
            <a:ext cx="2560320" cy="1371600"/>
          </a:xfrm>
          <a:prstGeom prst="roundRect">
            <a:avLst>
              <a:gd name="adj" fmla="val 6000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82512" y="176479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бр.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382512" y="22402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игрища с акрилна настилка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волейбол, тенис, 2× хандбал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951976" y="1600200"/>
            <a:ext cx="2560320" cy="1371600"/>
          </a:xfrm>
          <a:prstGeom prst="roundRect">
            <a:avLst>
              <a:gd name="adj" fmla="val 6000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53144" y="176479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6 422 м²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22402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почистена основа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полагане на асфалт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3154680"/>
            <a:ext cx="3493008" cy="2395728"/>
          </a:xfrm>
          <a:prstGeom prst="roundRect">
            <a:avLst>
              <a:gd name="adj" fmla="val 3435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96112" y="3337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Настилки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32688" y="3675888"/>
            <a:ext cx="29718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Фрезоване вместо къртене на амортизирания асфалт — по-ефективен метод.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 асфалтови пластове: 6 см битуминизиран трошен камък + 4 см плътен асфалтобетон.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Бетонни павета тип „кокалче“ 6 см вместо тротоарни плочи 5 см.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Обособена настилка за леко автомобилно движение до входа за зареждане.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343400" y="3154680"/>
            <a:ext cx="3493008" cy="2395728"/>
          </a:xfrm>
          <a:prstGeom prst="roundRect">
            <a:avLst>
              <a:gd name="adj" fmla="val 3435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599432" y="3337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Спорт и отдих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636008" y="3675888"/>
            <a:ext cx="29718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Фитнес площадка на нова основа: каучукови плочи 40/40/2 см върху 10 см армирана бетонна плоча и 16 см трошен камък.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Баскетболното игрище завъртяно на 90° и добавено второ игрище.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Подновена асфалтова настилка под тенис масите.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Преместени беседка, пейки и кошчета към главния вход.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046720" y="3154680"/>
            <a:ext cx="3493008" cy="2395728"/>
          </a:xfrm>
          <a:prstGeom prst="roundRect">
            <a:avLst>
              <a:gd name="adj" fmla="val 3435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302752" y="3337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7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Озеленяване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339328" y="3675888"/>
            <a:ext cx="29718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Геодезическо заснемане и експертна оценка на дълготрайната дървесна растителност.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Обогатен изолационен дървесен пояс с неалергенни видове по Наредба № 1/2009 г.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Сухоустойчиви тревни смески, устойчиви на утъпкване.</a:t>
            </a:r>
            <a:endParaRPr lang="en-US" sz="9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9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Увеличена тревна площ за сметка на намалена асфалтова — по искане на възложителя.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ФОТОГАЛЕРИЯ · 1 ОТ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Обновена сграда и вътрешен двор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Топлоизолирани фасади, изцяло подменена дограма, нови покриви и преоформено дворно пространство</a:t>
            </a:r>
            <a:endParaRPr lang="en-US" sz="1150" dirty="0"/>
          </a:p>
        </p:txBody>
      </p:sp>
      <p:pic>
        <p:nvPicPr>
          <p:cNvPr id="5" name="Image 0" descr="/mnt/user-data/uploads/0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783080"/>
            <a:ext cx="640080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640080" y="565099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Вътрешният двор след ремонта — обновени фасади на корпусите и нов амфитеатър</a:t>
            </a:r>
            <a:endParaRPr lang="en-US" sz="1050" dirty="0"/>
          </a:p>
        </p:txBody>
      </p:sp>
      <p:pic>
        <p:nvPicPr>
          <p:cNvPr id="7" name="Image 1" descr="/mnt/user-data/uploads/02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69480" y="1783080"/>
            <a:ext cx="4251960" cy="1764792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8" name="Text 4"/>
          <p:cNvSpPr txBox="1"/>
          <p:nvPr/>
        </p:nvSpPr>
        <p:spPr>
          <a:xfrm>
            <a:off x="7269480" y="3611880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Ъгловият изглед към корпуси Б и Е</a:t>
            </a:r>
            <a:endParaRPr lang="en-US" sz="1050" dirty="0"/>
          </a:p>
        </p:txBody>
      </p:sp>
      <p:pic>
        <p:nvPicPr>
          <p:cNvPr id="9" name="Image 2" descr="/mnt/user-data/uploads/010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9480" y="3950208"/>
            <a:ext cx="4251960" cy="1764792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10" name="Text 5"/>
          <p:cNvSpPr txBox="1"/>
          <p:nvPr/>
        </p:nvSpPr>
        <p:spPr>
          <a:xfrm>
            <a:off x="7269480" y="5779008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Амфитеатърът с дървени места за сядане</a:t>
            </a:r>
            <a:endParaRPr lang="en-US" sz="1050" dirty="0"/>
          </a:p>
        </p:txBody>
      </p:sp>
      <p:sp>
        <p:nvSpPr>
          <p:cNvPr id="11" name="Text 6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ФОТОГАЛЕРИЯ · 2 ОТ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Пасарелка и обновени тераси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Старата амортизирана пасарелка е премахната и изградена наново с монолитна гредова конструкция</a:t>
            </a:r>
            <a:endParaRPr lang="en-US" sz="1150" dirty="0"/>
          </a:p>
        </p:txBody>
      </p:sp>
      <p:pic>
        <p:nvPicPr>
          <p:cNvPr id="5" name="Image 0" descr="/mnt/user-data/uploads/0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783080"/>
            <a:ext cx="640080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640080" y="565099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Новата пасарелка към блок Б с парапет и настилка от бетонни плочи</a:t>
            </a:r>
            <a:endParaRPr lang="en-US" sz="1050" dirty="0"/>
          </a:p>
        </p:txBody>
      </p:sp>
      <p:pic>
        <p:nvPicPr>
          <p:cNvPr id="7" name="Image 1" descr="/mnt/user-data/uploads/06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69480" y="1783080"/>
            <a:ext cx="4251960" cy="1764792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8" name="Text 4"/>
          <p:cNvSpPr txBox="1"/>
          <p:nvPr/>
        </p:nvSpPr>
        <p:spPr>
          <a:xfrm>
            <a:off x="7269480" y="3611880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Изглед по протежение на пасарелката</a:t>
            </a:r>
            <a:endParaRPr lang="en-US" sz="1050" dirty="0"/>
          </a:p>
        </p:txBody>
      </p:sp>
      <p:pic>
        <p:nvPicPr>
          <p:cNvPr id="9" name="Image 2" descr="/mnt/user-data/uploads/07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9480" y="3950208"/>
            <a:ext cx="4251960" cy="1764792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10" name="Text 5"/>
          <p:cNvSpPr txBox="1"/>
          <p:nvPr/>
        </p:nvSpPr>
        <p:spPr>
          <a:xfrm>
            <a:off x="7269480" y="5779008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Терасата пред корпусите след благоустрояването</a:t>
            </a:r>
            <a:endParaRPr lang="en-US" sz="1050" dirty="0"/>
          </a:p>
        </p:txBody>
      </p:sp>
      <p:sp>
        <p:nvSpPr>
          <p:cNvPr id="11" name="Text 6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  <a:p>
            <a:pPr marL="0" indent="0" algn="r">
              <a:buNone/>
            </a:pP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ФОТОГАЛЕРИЯ · 3 ОТ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Спортни игрища с акрилна настилка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Четири игрища с акрилно покритие — волейбол, тенис и две комбинирани за хандбал, плюс две баскетболни игрища</a:t>
            </a:r>
            <a:endParaRPr lang="en-US" sz="1150" dirty="0"/>
          </a:p>
        </p:txBody>
      </p:sp>
      <p:pic>
        <p:nvPicPr>
          <p:cNvPr id="5" name="Image 0" descr="/mnt/user-data/uploads/02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783080"/>
            <a:ext cx="534924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640080" y="5650992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 err="1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Баскетболното</a:t>
            </a: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 smtClean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игрище</a:t>
            </a:r>
            <a:endParaRPr lang="en-US" sz="1050" dirty="0"/>
          </a:p>
        </p:txBody>
      </p:sp>
      <p:pic>
        <p:nvPicPr>
          <p:cNvPr id="7" name="Image 1" descr="/mnt/user-data/uploads/020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72200" y="1783080"/>
            <a:ext cx="534924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8" name="Text 4"/>
          <p:cNvSpPr txBox="1"/>
          <p:nvPr/>
        </p:nvSpPr>
        <p:spPr>
          <a:xfrm>
            <a:off x="6172200" y="5650992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Комбинираните игрища след разчертаването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0" name="Text 6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ФОТОГАЛЕРИЯ · 4 ОТ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Игрища за футбол и хандбал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 асфалтови пластове по детайл: 6 см битуминизиран трошен камък и 4 см плътен асфалтобетон под акрила</a:t>
            </a:r>
            <a:endParaRPr lang="en-US" sz="1150" dirty="0"/>
          </a:p>
        </p:txBody>
      </p:sp>
      <p:pic>
        <p:nvPicPr>
          <p:cNvPr id="5" name="Image 0" descr="/mnt/user-data/uploads/021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783080"/>
            <a:ext cx="534924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640080" y="5650992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Голямото игрище откъм корпус Е</a:t>
            </a:r>
            <a:endParaRPr lang="en-US" sz="1050" dirty="0"/>
          </a:p>
        </p:txBody>
      </p:sp>
      <p:pic>
        <p:nvPicPr>
          <p:cNvPr id="7" name="Image 1" descr="/mnt/user-data/uploads/022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72200" y="1783080"/>
            <a:ext cx="534924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8" name="Text 4"/>
          <p:cNvSpPr txBox="1"/>
          <p:nvPr/>
        </p:nvSpPr>
        <p:spPr>
          <a:xfrm>
            <a:off x="6172200" y="5650992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Изглед към корпусите от южната страна на двора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0" name="Text 6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  <a:p>
            <a:pPr marL="0" indent="0" algn="r">
              <a:buNone/>
            </a:pP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ФОТОГАЛЕРИЯ · 5 ОТ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Лекоатлетическа писта и тенис на маса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Разчертана атлетическа писта покрай оградата и подновена настилка в зоната на тенис масите</a:t>
            </a:r>
            <a:endParaRPr lang="en-US" sz="1150" dirty="0"/>
          </a:p>
        </p:txBody>
      </p:sp>
      <p:pic>
        <p:nvPicPr>
          <p:cNvPr id="5" name="Image 0" descr="/mnt/user-data/uploads/01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783080"/>
            <a:ext cx="320040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640080" y="5650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Новата лекоатлетическа писта</a:t>
            </a:r>
            <a:endParaRPr lang="en-US" sz="1050" dirty="0"/>
          </a:p>
        </p:txBody>
      </p:sp>
      <p:pic>
        <p:nvPicPr>
          <p:cNvPr id="7" name="Image 1" descr="/mnt/user-data/uploads/09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69080" y="1783080"/>
            <a:ext cx="745236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8" name="Text 4"/>
          <p:cNvSpPr txBox="1"/>
          <p:nvPr/>
        </p:nvSpPr>
        <p:spPr>
          <a:xfrm>
            <a:off x="4069080" y="5650992"/>
            <a:ext cx="7452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Тенис масите пред корпус Е с физкултурния салон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0" name="Text 6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C7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ФОТОГАЛЕРИЯ · 6 ОТ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5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Фитнес зона и кътове за отдих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Фитнес площадка върху каучукови плочи 40/40/2 см, беседки, пейки и обогатено озеленяване</a:t>
            </a:r>
            <a:endParaRPr lang="en-US" sz="1150" dirty="0"/>
          </a:p>
        </p:txBody>
      </p:sp>
      <p:pic>
        <p:nvPicPr>
          <p:cNvPr id="5" name="Image 0" descr="/mnt/user-data/uploads/01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783080"/>
            <a:ext cx="6400800" cy="3794760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640080" y="565099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Фитнес площадката с уреди на открито върху каучукова настилка</a:t>
            </a:r>
            <a:endParaRPr lang="en-US" sz="1050" dirty="0"/>
          </a:p>
        </p:txBody>
      </p:sp>
      <p:pic>
        <p:nvPicPr>
          <p:cNvPr id="7" name="Image 1" descr="/mnt/user-data/uploads/016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69480" y="1783080"/>
            <a:ext cx="4251960" cy="1764792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8" name="Text 4"/>
          <p:cNvSpPr txBox="1"/>
          <p:nvPr/>
        </p:nvSpPr>
        <p:spPr>
          <a:xfrm>
            <a:off x="7269480" y="3611880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Зоната за стрийт фитнес откъм двора</a:t>
            </a:r>
            <a:endParaRPr lang="en-US" sz="1050" dirty="0"/>
          </a:p>
        </p:txBody>
      </p:sp>
      <p:pic>
        <p:nvPicPr>
          <p:cNvPr id="9" name="Image 2" descr="/mnt/user-data/uploads/018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69480" y="3950208"/>
            <a:ext cx="4251960" cy="1764792"/>
          </a:xfrm>
          <a:prstGeom prst="rect">
            <a:avLst/>
          </a:prstGeom>
          <a:effectLst>
            <a:outerShdw blurRad="127000" dist="25400" dir="5400000" algn="bl" rotWithShape="0">
              <a:srgbClr val="8FA39C">
                <a:alpha val="35000"/>
              </a:srgbClr>
            </a:outerShdw>
          </a:effectLst>
        </p:spPr>
      </p:pic>
      <p:sp>
        <p:nvSpPr>
          <p:cNvPr id="10" name="Text 5"/>
          <p:cNvSpPr txBox="1"/>
          <p:nvPr/>
        </p:nvSpPr>
        <p:spPr>
          <a:xfrm>
            <a:off x="7269480" y="5779008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C6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Тенис масите и беседката до главния вход</a:t>
            </a:r>
            <a:endParaRPr lang="en-US" sz="1050" dirty="0"/>
          </a:p>
        </p:txBody>
      </p:sp>
      <p:sp>
        <p:nvSpPr>
          <p:cNvPr id="11" name="Text 6"/>
          <p:cNvSpPr txBox="1"/>
          <p:nvPr/>
        </p:nvSpPr>
        <p:spPr>
          <a:xfrm>
            <a:off x="640080" y="6327648"/>
            <a:ext cx="9509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ОУ „Черноризец Храбър“  ·  BG-RRP-1.007-0109  ·  Столична община — район „Искър“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10972800" y="63276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900" dirty="0" smtClean="0">
                <a:solidFill>
                  <a:srgbClr val="94A2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35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097280"/>
            <a:ext cx="3291840" cy="3291840"/>
          </a:xfrm>
          <a:prstGeom prst="ellipse">
            <a:avLst/>
          </a:prstGeom>
          <a:solidFill>
            <a:srgbClr val="2C7A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7772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6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РЕЗУЛТАТ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143000"/>
            <a:ext cx="8412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Модернизирана образователна среда</a:t>
            </a:r>
            <a:endParaRPr lang="en-US" sz="30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 900 ученици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2743200"/>
            <a:ext cx="2514600" cy="1417320"/>
          </a:xfrm>
          <a:prstGeom prst="roundRect">
            <a:avLst>
              <a:gd name="adj" fmla="val 5806"/>
            </a:avLst>
          </a:prstGeom>
          <a:solidFill>
            <a:srgbClr val="1D4A3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6012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383,64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3401568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MWh/y икономия на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първична енергия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474720" y="2743200"/>
            <a:ext cx="2514600" cy="1417320"/>
          </a:xfrm>
          <a:prstGeom prst="roundRect">
            <a:avLst>
              <a:gd name="adj" fmla="val 5806"/>
            </a:avLst>
          </a:prstGeom>
          <a:solidFill>
            <a:srgbClr val="1D4A3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0332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51,4 kWp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3703320" y="3401568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собствено производство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електроенергия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7920" y="2743200"/>
            <a:ext cx="2514600" cy="1417320"/>
          </a:xfrm>
          <a:prstGeom prst="roundRect">
            <a:avLst>
              <a:gd name="adj" fmla="val 5806"/>
            </a:avLst>
          </a:prstGeom>
          <a:solidFill>
            <a:srgbClr val="1D4A3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4652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6446520" y="3401568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изцяло обновени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корпуса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961120" y="2743200"/>
            <a:ext cx="2514600" cy="1417320"/>
          </a:xfrm>
          <a:prstGeom prst="roundRect">
            <a:avLst>
              <a:gd name="adj" fmla="val 5806"/>
            </a:avLst>
          </a:prstGeom>
          <a:solidFill>
            <a:srgbClr val="1D4A3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4,37 млн. €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3401568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обща стойност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F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проекта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57200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D8E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Строежът е приет с констативен акт обр. 15 от 12.06.2026 г. без установени недостатъци.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D8E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Изготвени са актуализиран технически паспорт и положително становище за пожарна безопасност.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D8E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Предстои издаване на разрешение за ползване и отчитане на окончателния финансово-технически отчет в ИСУН.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60807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7E9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Столична</a:t>
            </a:r>
            <a:r>
              <a:rPr lang="en-US" sz="1000" dirty="0">
                <a:solidFill>
                  <a:srgbClr val="7E9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 smtClean="0">
                <a:solidFill>
                  <a:srgbClr val="7E9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община</a:t>
            </a:r>
            <a:r>
              <a:rPr lang="bg-BG" sz="1000" dirty="0" smtClean="0">
                <a:solidFill>
                  <a:srgbClr val="7E9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Август 2026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2299</Words>
  <Application>Microsoft Office PowerPoint</Application>
  <PresentationFormat>Widescreen</PresentationFormat>
  <Paragraphs>333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163 ОУ „Черноризец Храбър“ — НПВУ</dc:title>
  <dc:subject>PptxGenJS Presentation</dc:subject>
  <dc:creator>Столична община</dc:creator>
  <cp:lastModifiedBy>Мира Емилова</cp:lastModifiedBy>
  <cp:revision>4</cp:revision>
  <dcterms:created xsi:type="dcterms:W3CDTF">2026-08-31T07:06:08Z</dcterms:created>
  <dcterms:modified xsi:type="dcterms:W3CDTF">2026-09-09T13:41:19Z</dcterms:modified>
</cp:coreProperties>
</file>